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7" r:id="rId3"/>
    <p:sldId id="264" r:id="rId4"/>
    <p:sldId id="265" r:id="rId5"/>
    <p:sldId id="266" r:id="rId6"/>
    <p:sldId id="257" r:id="rId7"/>
    <p:sldId id="302" r:id="rId8"/>
    <p:sldId id="260" r:id="rId9"/>
    <p:sldId id="261" r:id="rId10"/>
    <p:sldId id="262" r:id="rId11"/>
    <p:sldId id="309" r:id="rId12"/>
    <p:sldId id="305" r:id="rId13"/>
    <p:sldId id="310" r:id="rId14"/>
    <p:sldId id="297" r:id="rId15"/>
    <p:sldId id="259" r:id="rId16"/>
    <p:sldId id="274" r:id="rId17"/>
    <p:sldId id="276" r:id="rId18"/>
    <p:sldId id="275" r:id="rId19"/>
    <p:sldId id="277" r:id="rId20"/>
    <p:sldId id="278" r:id="rId21"/>
    <p:sldId id="263" r:id="rId22"/>
    <p:sldId id="308" r:id="rId23"/>
    <p:sldId id="298" r:id="rId24"/>
    <p:sldId id="314" r:id="rId25"/>
    <p:sldId id="315" r:id="rId26"/>
    <p:sldId id="304" r:id="rId27"/>
    <p:sldId id="313" r:id="rId28"/>
    <p:sldId id="280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301" r:id="rId37"/>
    <p:sldId id="294" r:id="rId38"/>
    <p:sldId id="293" r:id="rId39"/>
    <p:sldId id="31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83EE7-0368-4C52-8026-5E8F8A9AB9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FFE6D1-45A1-4C64-91E3-B2BF958367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92E92-A995-43AB-8B33-377704BE0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B8C7A-A8AE-4308-9A61-BDC01DE78939}" type="datetimeFigureOut">
              <a:rPr lang="en-SG" smtClean="0"/>
              <a:t>30/11/2018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CD7AD-BB94-43CD-9637-5D96F1AE0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DA2AA-18A1-4353-AE14-22C1B8C48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DAA93-9832-4F49-BF88-326FA871D3D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09814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B569C-013F-4B92-8053-855620095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154EF2-6BED-4EAE-9689-DDBBA5EF8B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A7699-3A57-47D9-976E-67F4FF78E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B8C7A-A8AE-4308-9A61-BDC01DE78939}" type="datetimeFigureOut">
              <a:rPr lang="en-SG" smtClean="0"/>
              <a:t>30/11/2018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436A61-DFE1-4388-B637-BF8EFEC17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80831-AF5D-47D5-AFE3-0356706A7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DAA93-9832-4F49-BF88-326FA871D3D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36828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C7FBAC-CDEF-41BF-9469-4974901E17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E626CD-A8CE-4352-A0E3-01AFE2E13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13C1C-7489-4086-85FD-A7A374BC6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B8C7A-A8AE-4308-9A61-BDC01DE78939}" type="datetimeFigureOut">
              <a:rPr lang="en-SG" smtClean="0"/>
              <a:t>30/11/2018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D30C6-56E2-4C27-8743-53EDBDD81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FC143-1320-498A-8D4A-3F9509B4B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DAA93-9832-4F49-BF88-326FA871D3D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77977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02F30-EFB1-4896-BC77-4F6C7E395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FFBCD-AE9D-467E-A47C-7DCC48C5C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50952-2F4B-42EF-BE6B-88456701B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B8C7A-A8AE-4308-9A61-BDC01DE78939}" type="datetimeFigureOut">
              <a:rPr lang="en-SG" smtClean="0"/>
              <a:t>30/11/2018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979E9-B3B7-4767-947D-5A4673933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E645C-3A03-4F7E-BE94-BC8638721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DAA93-9832-4F49-BF88-326FA871D3D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84545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EE36F-F68D-4E2A-B964-4AB069FA3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3F889-0EB0-4B7B-8C9D-572AC30081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1DB95-A105-41E6-B239-06C268364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B8C7A-A8AE-4308-9A61-BDC01DE78939}" type="datetimeFigureOut">
              <a:rPr lang="en-SG" smtClean="0"/>
              <a:t>30/11/2018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1AA57D-68CE-4DF2-AAF5-BA66646F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776C1-379C-42E7-8588-0DAC3CE6C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DAA93-9832-4F49-BF88-326FA871D3D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9390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0D62A-80EE-4ADE-9D4A-0B7E2BC73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CFBE4-F2F2-477E-9A1A-9EAA861C75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4B99AD-2302-4C46-A21D-BD6F36014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BEFF39-D9D6-4A7A-8D10-3D4731DBD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B8C7A-A8AE-4308-9A61-BDC01DE78939}" type="datetimeFigureOut">
              <a:rPr lang="en-SG" smtClean="0"/>
              <a:t>30/11/2018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3D7DE-072C-43FA-A116-20588AFC6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D902C-B6C3-4D25-8352-930812D3F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DAA93-9832-4F49-BF88-326FA871D3D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49190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B206-94F8-460B-8E55-CC1835F37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3DA808-AC1C-4599-A413-9A54BD412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15E7F8-AEDD-4EFD-9DDB-4D86654F50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AF3F3E-4A01-4DAF-90B4-DBB3511BE5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52F2A7-C88B-450D-962C-06A11C3C0E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082481-8F3E-4635-B43B-ED8F6817F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B8C7A-A8AE-4308-9A61-BDC01DE78939}" type="datetimeFigureOut">
              <a:rPr lang="en-SG" smtClean="0"/>
              <a:t>30/11/2018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B357DF-241A-4849-A71E-0163238F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8A0915-FEF3-416F-814C-0C621C1D4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DAA93-9832-4F49-BF88-326FA871D3D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4186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F57A9-0DEC-4B4C-A2F8-57515A5FD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A182B8-2F49-4D38-B33C-72B091F8F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B8C7A-A8AE-4308-9A61-BDC01DE78939}" type="datetimeFigureOut">
              <a:rPr lang="en-SG" smtClean="0"/>
              <a:t>30/11/2018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85E2E9-3327-4A11-98B5-619F65EC2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9F1FBC-24AF-43FF-A7E4-8E8C43019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DAA93-9832-4F49-BF88-326FA871D3D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21363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FCB553-681B-4F19-A3EA-7AB0AABB9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B8C7A-A8AE-4308-9A61-BDC01DE78939}" type="datetimeFigureOut">
              <a:rPr lang="en-SG" smtClean="0"/>
              <a:t>30/11/2018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B5D815-9ED1-42D8-9701-2DB9FC6D1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A049F-E5A4-42C8-BE0B-25717EAD1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DAA93-9832-4F49-BF88-326FA871D3D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8430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0FE2E-CE85-418A-A57E-EB6507AE0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E50A7-F660-4B4F-9650-05BA866E2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D8C9CD-FA77-4EED-99C6-3BEA7D333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931CB4-F0CE-4774-AE7A-A5DCC4CFD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B8C7A-A8AE-4308-9A61-BDC01DE78939}" type="datetimeFigureOut">
              <a:rPr lang="en-SG" smtClean="0"/>
              <a:t>30/11/2018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39C73-FCC9-4144-AE6A-784112DED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F34143-AAD2-45B4-9827-88D27773C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DAA93-9832-4F49-BF88-326FA871D3D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13024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A1498-393C-4616-ACE6-2C488968B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BD00AD-FAA5-40FD-A4D6-77028B86D3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7F7139-E321-480A-A94E-8D1B131C79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EE88F3-2A06-4443-900A-C68960F71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B8C7A-A8AE-4308-9A61-BDC01DE78939}" type="datetimeFigureOut">
              <a:rPr lang="en-SG" smtClean="0"/>
              <a:t>30/11/2018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8AF34-850A-4A22-A7E2-EFB69E320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4B8759-D606-411B-83F4-20BDB4FE6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DAA93-9832-4F49-BF88-326FA871D3D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9332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7E8D6B-F502-4E69-9EB3-ABDAFA583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B718F9-7CA1-4F4F-A0FD-F99080A5B4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6CE6F-B0A4-46B4-9C61-86F4BC84A9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B8C7A-A8AE-4308-9A61-BDC01DE78939}" type="datetimeFigureOut">
              <a:rPr lang="en-SG" smtClean="0"/>
              <a:t>30/11/2018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45415-0235-4145-B91A-CE08859F92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EC5A2-82FB-41D6-BE95-11053CE3E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DAA93-9832-4F49-BF88-326FA871D3D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8094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1F5EF-5558-4D82-A81D-4C05BCB40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05219"/>
            <a:ext cx="9144000" cy="2387600"/>
          </a:xfrm>
        </p:spPr>
        <p:txBody>
          <a:bodyPr/>
          <a:lstStyle/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Face Recognition Based Attendance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87D2B9-F37E-43F4-ABFA-589D78B8FD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168943"/>
            <a:ext cx="9144000" cy="2669555"/>
          </a:xfrm>
        </p:spPr>
        <p:txBody>
          <a:bodyPr>
            <a:normAutofit lnSpcReduction="10000"/>
          </a:bodyPr>
          <a:lstStyle/>
          <a:p>
            <a:r>
              <a:rPr lang="en-SG" dirty="0"/>
              <a:t>Done By: </a:t>
            </a:r>
          </a:p>
          <a:p>
            <a:r>
              <a:rPr lang="en-SG" b="1" dirty="0"/>
              <a:t>Mok Wen Jun</a:t>
            </a:r>
          </a:p>
          <a:p>
            <a:r>
              <a:rPr lang="en-SG" dirty="0"/>
              <a:t>Supervisor:</a:t>
            </a:r>
          </a:p>
          <a:p>
            <a:r>
              <a:rPr lang="en-SG" b="1" dirty="0"/>
              <a:t>Dr Althea Liang </a:t>
            </a:r>
            <a:r>
              <a:rPr lang="en-SG" b="1" dirty="0" err="1"/>
              <a:t>Qianhui</a:t>
            </a:r>
            <a:endParaRPr lang="en-SG" b="1" dirty="0"/>
          </a:p>
          <a:p>
            <a:r>
              <a:rPr lang="en-SG" dirty="0"/>
              <a:t>Examiner: </a:t>
            </a:r>
          </a:p>
          <a:p>
            <a:r>
              <a:rPr lang="en-SG" b="1" dirty="0"/>
              <a:t>Assoc/Prof </a:t>
            </a:r>
            <a:r>
              <a:rPr lang="en-SG" b="1" dirty="0" err="1"/>
              <a:t>Deepu</a:t>
            </a:r>
            <a:r>
              <a:rPr lang="en-SG" b="1" dirty="0"/>
              <a:t> </a:t>
            </a:r>
            <a:r>
              <a:rPr lang="en-SG" b="1" dirty="0" err="1"/>
              <a:t>Rajan</a:t>
            </a:r>
            <a:endParaRPr lang="en-SG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2F0508-E281-46A5-A76C-523B2562EE45}"/>
              </a:ext>
            </a:extLst>
          </p:cNvPr>
          <p:cNvSpPr txBox="1"/>
          <p:nvPr/>
        </p:nvSpPr>
        <p:spPr>
          <a:xfrm>
            <a:off x="4490829" y="6221894"/>
            <a:ext cx="32103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Date: November 30, 2018</a:t>
            </a:r>
          </a:p>
        </p:txBody>
      </p:sp>
    </p:spTree>
    <p:extLst>
      <p:ext uri="{BB962C8B-B14F-4D97-AF65-F5344CB8AC3E}">
        <p14:creationId xmlns:p14="http://schemas.microsoft.com/office/powerpoint/2010/main" val="4287889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39C90-F576-4A01-A18A-E1109D6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314"/>
            <a:ext cx="10515600" cy="901321"/>
          </a:xfrm>
        </p:spPr>
        <p:txBody>
          <a:bodyPr>
            <a:normAutofit fontScale="90000"/>
          </a:bodyPr>
          <a:lstStyle/>
          <a:p>
            <a:pPr algn="ctr"/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Face recognition based attendance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2843F-07C4-485D-97B0-941E8884B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7591" y="1411355"/>
            <a:ext cx="10515600" cy="496642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SG" sz="2600" dirty="0">
                <a:latin typeface="Arial" panose="020B0604020202020204" pitchFamily="34" charset="0"/>
                <a:cs typeface="Arial" panose="020B0604020202020204" pitchFamily="34" charset="0"/>
              </a:rPr>
              <a:t>Detected using Viola Jones object detection framework</a:t>
            </a:r>
          </a:p>
          <a:p>
            <a:pPr marL="0" indent="0">
              <a:buNone/>
            </a:pPr>
            <a:endParaRPr lang="en-SG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SG" sz="2600" dirty="0">
                <a:latin typeface="Arial" panose="020B0604020202020204" pitchFamily="34" charset="0"/>
                <a:cs typeface="Arial" panose="020B0604020202020204" pitchFamily="34" charset="0"/>
              </a:rPr>
              <a:t>Detected faces are being extracted</a:t>
            </a:r>
          </a:p>
          <a:p>
            <a:pPr>
              <a:buFont typeface="Wingdings" panose="05000000000000000000" pitchFamily="2" charset="2"/>
              <a:buChar char="Ø"/>
            </a:pPr>
            <a:endParaRPr lang="en-SG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SG" sz="2600" dirty="0">
                <a:latin typeface="Arial" panose="020B0604020202020204" pitchFamily="34" charset="0"/>
                <a:cs typeface="Arial" panose="020B0604020202020204" pitchFamily="34" charset="0"/>
              </a:rPr>
              <a:t>Compared with training images with matching features</a:t>
            </a:r>
          </a:p>
          <a:p>
            <a:pPr>
              <a:buFont typeface="Wingdings" panose="05000000000000000000" pitchFamily="2" charset="2"/>
              <a:buChar char="Ø"/>
            </a:pPr>
            <a:endParaRPr lang="en-SG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SG" sz="2600" dirty="0">
                <a:latin typeface="Arial" panose="020B0604020202020204" pitchFamily="34" charset="0"/>
                <a:cs typeface="Arial" panose="020B0604020202020204" pitchFamily="34" charset="0"/>
              </a:rPr>
              <a:t>Rectangle drawn around the detected student’s face </a:t>
            </a:r>
          </a:p>
          <a:p>
            <a:pPr>
              <a:buFont typeface="Wingdings" panose="05000000000000000000" pitchFamily="2" charset="2"/>
              <a:buChar char="Ø"/>
            </a:pPr>
            <a:endParaRPr lang="en-SG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SG" sz="2600" dirty="0">
                <a:latin typeface="Arial" panose="020B0604020202020204" pitchFamily="34" charset="0"/>
                <a:cs typeface="Arial" panose="020B0604020202020204" pitchFamily="34" charset="0"/>
              </a:rPr>
              <a:t>The name (label) corresponding to the recognized face will be placed outside the rectangle of the detected face</a:t>
            </a:r>
          </a:p>
          <a:p>
            <a:pPr>
              <a:buFont typeface="Wingdings" panose="05000000000000000000" pitchFamily="2" charset="2"/>
              <a:buChar char="Ø"/>
            </a:pPr>
            <a:endParaRPr lang="en-SG" dirty="0"/>
          </a:p>
          <a:p>
            <a:pPr>
              <a:buFont typeface="Wingdings" panose="05000000000000000000" pitchFamily="2" charset="2"/>
              <a:buChar char="Ø"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94283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39C90-F576-4A01-A18A-E1109D6F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314"/>
            <a:ext cx="10515600" cy="901321"/>
          </a:xfrm>
        </p:spPr>
        <p:txBody>
          <a:bodyPr>
            <a:normAutofit fontScale="90000"/>
          </a:bodyPr>
          <a:lstStyle/>
          <a:p>
            <a:pPr algn="ctr"/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Face recognition based attendance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2843F-07C4-485D-97B0-941E8884B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7591" y="1421295"/>
            <a:ext cx="10515600" cy="4393095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SG" sz="2600" dirty="0">
                <a:latin typeface="Arial" panose="020B0604020202020204" pitchFamily="34" charset="0"/>
                <a:cs typeface="Arial" panose="020B0604020202020204" pitchFamily="34" charset="0"/>
              </a:rPr>
              <a:t>If the submission is successful, an “Attendance Submitted Successfully” message will be read by the voice conversion system.</a:t>
            </a:r>
          </a:p>
          <a:p>
            <a:pPr>
              <a:buFont typeface="Wingdings" panose="05000000000000000000" pitchFamily="2" charset="2"/>
              <a:buChar char="Ø"/>
            </a:pPr>
            <a:endParaRPr lang="en-SG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SG" sz="2600" dirty="0">
                <a:latin typeface="Arial" panose="020B0604020202020204" pitchFamily="34" charset="0"/>
                <a:cs typeface="Arial" panose="020B0604020202020204" pitchFamily="34" charset="0"/>
              </a:rPr>
              <a:t>Students’ attendance stored into the database.</a:t>
            </a:r>
          </a:p>
          <a:p>
            <a:pPr>
              <a:buFont typeface="Wingdings" panose="05000000000000000000" pitchFamily="2" charset="2"/>
              <a:buChar char="Ø"/>
            </a:pPr>
            <a:endParaRPr lang="en-SG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SG" sz="2600" dirty="0">
                <a:latin typeface="Arial" panose="020B0604020202020204" pitchFamily="34" charset="0"/>
                <a:cs typeface="Arial" panose="020B0604020202020204" pitchFamily="34" charset="0"/>
              </a:rPr>
              <a:t>Teachers are able to view, modify and update the attendance records</a:t>
            </a:r>
          </a:p>
          <a:p>
            <a:pPr>
              <a:buFont typeface="Wingdings" panose="05000000000000000000" pitchFamily="2" charset="2"/>
              <a:buChar char="Ø"/>
            </a:pPr>
            <a:endParaRPr lang="en-SG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SG" sz="2600" dirty="0">
                <a:latin typeface="Arial" panose="020B0604020202020204" pitchFamily="34" charset="0"/>
                <a:cs typeface="Arial" panose="020B0604020202020204" pitchFamily="34" charset="0"/>
              </a:rPr>
              <a:t>Able to insert students’ attendance records manually if they are not captured by the system</a:t>
            </a:r>
            <a:endParaRPr lang="en-SG" dirty="0"/>
          </a:p>
          <a:p>
            <a:pPr>
              <a:buFont typeface="Wingdings" panose="05000000000000000000" pitchFamily="2" charset="2"/>
              <a:buChar char="Ø"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19791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D7A223-04F0-4FA0-8FE8-E3F5BCAB1B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" r="22636" b="12350"/>
          <a:stretch/>
        </p:blipFill>
        <p:spPr>
          <a:xfrm>
            <a:off x="674663" y="0"/>
            <a:ext cx="106705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168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1D735-47F7-420F-90A9-E2AF06C80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86" y="79513"/>
            <a:ext cx="10515600" cy="976658"/>
          </a:xfrm>
        </p:spPr>
        <p:txBody>
          <a:bodyPr/>
          <a:lstStyle/>
          <a:p>
            <a:pPr algn="ctr"/>
            <a:r>
              <a:rPr lang="en-SG" b="1" dirty="0"/>
              <a:t>Export Attendance Records into an excel sheet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00214-F668-462B-9BD5-46D6E2FE8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0" t="29855" r="40407" b="13478"/>
          <a:stretch/>
        </p:blipFill>
        <p:spPr>
          <a:xfrm>
            <a:off x="1179067" y="1056171"/>
            <a:ext cx="9833866" cy="545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66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DFD29-F945-48A1-934C-8A4E1F17F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903"/>
            <a:ext cx="10515600" cy="804033"/>
          </a:xfrm>
        </p:spPr>
        <p:txBody>
          <a:bodyPr/>
          <a:lstStyle/>
          <a:p>
            <a:pPr algn="ctr"/>
            <a:r>
              <a:rPr lang="en-SG" b="1" dirty="0"/>
              <a:t>Exception - </a:t>
            </a:r>
            <a:r>
              <a:rPr lang="en-SG" b="1" dirty="0">
                <a:solidFill>
                  <a:srgbClr val="FF0000"/>
                </a:solidFill>
              </a:rPr>
              <a:t>UNKNOWN</a:t>
            </a:r>
            <a:r>
              <a:rPr lang="en-SG" b="1" dirty="0"/>
              <a:t> face detected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5250F0-007A-4115-8B30-0E9E18DAC1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4652" r="7962" b="18116"/>
          <a:stretch/>
        </p:blipFill>
        <p:spPr>
          <a:xfrm>
            <a:off x="2347877" y="795130"/>
            <a:ext cx="7790036" cy="596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34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69ACD-11AB-4E32-84AC-5A919B117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972"/>
            <a:ext cx="10515600" cy="1325563"/>
          </a:xfrm>
        </p:spPr>
        <p:txBody>
          <a:bodyPr/>
          <a:lstStyle/>
          <a:p>
            <a:pPr algn="ctr"/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Methods to obtain training face images of students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43AA3-2096-4B4B-A385-60F21BFE0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931" y="1666599"/>
            <a:ext cx="10515600" cy="53988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SG" dirty="0"/>
              <a:t>Obtain the training face images from the students Facebook accounts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983464-A4BD-4BDC-8456-EEF7FDC4DA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0" t="9931" r="30217" b="5324"/>
          <a:stretch/>
        </p:blipFill>
        <p:spPr>
          <a:xfrm>
            <a:off x="623530" y="2371805"/>
            <a:ext cx="5472470" cy="38882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093C66-9C59-4BFB-8887-42611EE879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60" t="41739" r="39266" b="29710"/>
          <a:stretch/>
        </p:blipFill>
        <p:spPr>
          <a:xfrm>
            <a:off x="6400122" y="2347344"/>
            <a:ext cx="5402257" cy="391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9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69ACD-11AB-4E32-84AC-5A919B11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Methods to obtain training face images of students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43AA3-2096-4B4B-A385-60F21BFE0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748" y="1815686"/>
            <a:ext cx="10515600" cy="178228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SG" dirty="0"/>
              <a:t>Getting students to look into the camera to get their training faces extracted and placed into the training set.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SG" dirty="0"/>
              <a:t>Different orientations, positions, lighting conditions and expressions of the faces as far as possible</a:t>
            </a:r>
          </a:p>
        </p:txBody>
      </p:sp>
    </p:spTree>
    <p:extLst>
      <p:ext uri="{BB962C8B-B14F-4D97-AF65-F5344CB8AC3E}">
        <p14:creationId xmlns:p14="http://schemas.microsoft.com/office/powerpoint/2010/main" val="2579870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B187579-357B-4918-894B-0FD14A588949}"/>
              </a:ext>
            </a:extLst>
          </p:cNvPr>
          <p:cNvGrpSpPr/>
          <p:nvPr/>
        </p:nvGrpSpPr>
        <p:grpSpPr>
          <a:xfrm>
            <a:off x="841513" y="467139"/>
            <a:ext cx="9972259" cy="6092687"/>
            <a:chOff x="165653" y="487017"/>
            <a:chExt cx="9972259" cy="60926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4665838-0387-411A-9640-3EA3477D90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52" r="22392" b="11160"/>
            <a:stretch/>
          </p:blipFill>
          <p:spPr>
            <a:xfrm>
              <a:off x="755373" y="487017"/>
              <a:ext cx="9382539" cy="609268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ECD749-789E-4787-924E-B3BBEF35341A}"/>
                </a:ext>
              </a:extLst>
            </p:cNvPr>
            <p:cNvSpPr txBox="1"/>
            <p:nvPr/>
          </p:nvSpPr>
          <p:spPr>
            <a:xfrm>
              <a:off x="165653" y="1421296"/>
              <a:ext cx="1888435" cy="1200329"/>
            </a:xfrm>
            <a:prstGeom prst="rect">
              <a:avLst/>
            </a:prstGeom>
            <a:solidFill>
              <a:srgbClr val="00FFFF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SG" dirty="0"/>
                <a:t>1. Look into the camera for the face to be detected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49504E7-D5B1-4B32-8A47-3881FC0B7DA1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2054088" y="2021461"/>
              <a:ext cx="699051" cy="3231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28A5E6D-9C7D-41D7-8D6E-BF50AC510F89}"/>
                </a:ext>
              </a:extLst>
            </p:cNvPr>
            <p:cNvSpPr txBox="1"/>
            <p:nvPr/>
          </p:nvSpPr>
          <p:spPr>
            <a:xfrm>
              <a:off x="7881730" y="1791276"/>
              <a:ext cx="1798983" cy="923330"/>
            </a:xfrm>
            <a:prstGeom prst="rect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SG" dirty="0"/>
                <a:t>2. Key in the name of the training image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BEFE31F-FF64-4569-BE90-4E5327281E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08304" y="2714606"/>
              <a:ext cx="1972919" cy="7143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21CDCFD-D101-4B97-B7C0-E5C2FF47CC25}"/>
                </a:ext>
              </a:extLst>
            </p:cNvPr>
            <p:cNvSpPr txBox="1"/>
            <p:nvPr/>
          </p:nvSpPr>
          <p:spPr>
            <a:xfrm>
              <a:off x="5565913" y="5335802"/>
              <a:ext cx="1972919" cy="923330"/>
            </a:xfrm>
            <a:prstGeom prst="rect">
              <a:avLst/>
            </a:prstGeom>
            <a:solidFill>
              <a:srgbClr val="00FFFF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SG" dirty="0"/>
                <a:t>3. Add the trained face into the training set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020CBCE-65B9-4BEC-BFB6-2D41FEF9E335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6552373" y="3925957"/>
              <a:ext cx="255931" cy="140984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8030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69ACD-11AB-4E32-84AC-5A919B117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977"/>
            <a:ext cx="10515600" cy="1325563"/>
          </a:xfrm>
        </p:spPr>
        <p:txBody>
          <a:bodyPr/>
          <a:lstStyle/>
          <a:p>
            <a:pPr algn="ctr"/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Methods to obtain training face images of students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43AA3-2096-4B4B-A385-60F21BFE0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1322"/>
            <a:ext cx="10515600" cy="833851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SG" dirty="0"/>
              <a:t>Obtain the training face images from the image frames of students from CCTV cameras</a:t>
            </a:r>
          </a:p>
          <a:p>
            <a:pPr>
              <a:buFont typeface="Wingdings" panose="05000000000000000000" pitchFamily="2" charset="2"/>
              <a:buChar char="Ø"/>
            </a:pP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44C72E-5CA5-434E-9E3E-2224777325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5" r="22554" b="11305"/>
          <a:stretch/>
        </p:blipFill>
        <p:spPr>
          <a:xfrm>
            <a:off x="2335694" y="2286000"/>
            <a:ext cx="7022356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7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E9556-681F-4C35-8973-4C8899928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718999"/>
            <a:ext cx="10515600" cy="1159496"/>
          </a:xfrm>
        </p:spPr>
        <p:txBody>
          <a:bodyPr>
            <a:noAutofit/>
          </a:bodyPr>
          <a:lstStyle/>
          <a:p>
            <a:r>
              <a:rPr lang="en-SG" dirty="0"/>
              <a:t>Training face images are cropped, converted to grayscale</a:t>
            </a:r>
          </a:p>
          <a:p>
            <a:r>
              <a:rPr lang="en-SG" dirty="0"/>
              <a:t>Stored in a folder with names assigned to every training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09B437-F5E6-40D5-B497-C3C37A84B4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97" t="39565" r="23858" b="43478"/>
          <a:stretch/>
        </p:blipFill>
        <p:spPr>
          <a:xfrm>
            <a:off x="684440" y="2379904"/>
            <a:ext cx="10588631" cy="18994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447A8D-4510-4302-8469-19256F0028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37" t="52174" r="21739" b="40869"/>
          <a:stretch/>
        </p:blipFill>
        <p:spPr>
          <a:xfrm>
            <a:off x="684440" y="4886670"/>
            <a:ext cx="10823119" cy="76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01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BEB66-E76D-44F1-9C61-3153A89C3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620"/>
            <a:ext cx="10515600" cy="850416"/>
          </a:xfrm>
        </p:spPr>
        <p:txBody>
          <a:bodyPr/>
          <a:lstStyle/>
          <a:p>
            <a:pPr algn="ctr"/>
            <a:r>
              <a:rPr lang="en-SG" b="1" dirty="0"/>
              <a:t>Face recognition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10A1F-7184-43F0-A1C3-06A1D7748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4340"/>
            <a:ext cx="10515600" cy="1112146"/>
          </a:xfrm>
        </p:spPr>
        <p:txBody>
          <a:bodyPr/>
          <a:lstStyle/>
          <a:p>
            <a:r>
              <a:rPr lang="en-SG" dirty="0"/>
              <a:t>Identify or verify an individual’s identity</a:t>
            </a:r>
          </a:p>
          <a:p>
            <a:r>
              <a:rPr lang="en-SG" dirty="0"/>
              <a:t>Important in many computer vision applications</a:t>
            </a:r>
          </a:p>
          <a:p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0393B0-F425-44AD-82D1-8C629DEC39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45" t="32898" r="48723" b="18116"/>
          <a:stretch/>
        </p:blipFill>
        <p:spPr>
          <a:xfrm>
            <a:off x="2474845" y="2206484"/>
            <a:ext cx="6551752" cy="436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698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41CD3-BDA8-4596-8A7A-93CBCD418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E9556-681F-4C35-8973-4C8899928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2607"/>
            <a:ext cx="10515600" cy="1914871"/>
          </a:xfrm>
        </p:spPr>
        <p:txBody>
          <a:bodyPr/>
          <a:lstStyle/>
          <a:p>
            <a:r>
              <a:rPr lang="en-SG" dirty="0"/>
              <a:t>Names are assigned to each training face image in the training set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SG" dirty="0"/>
              <a:t>Training image names (or labels) are separated by “%”.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SG" dirty="0"/>
              <a:t>The first two digits indicate the number of training images in the training set.</a:t>
            </a:r>
          </a:p>
          <a:p>
            <a:pPr>
              <a:buFont typeface="Wingdings" panose="05000000000000000000" pitchFamily="2" charset="2"/>
              <a:buChar char="Ø"/>
            </a:pP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9C2AC-3E82-4589-991D-836507ED52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37" t="52174" r="21739" b="40869"/>
          <a:stretch/>
        </p:blipFill>
        <p:spPr>
          <a:xfrm>
            <a:off x="627202" y="4621695"/>
            <a:ext cx="10937595" cy="76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19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82327-1581-478F-9E56-2FE83025B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SG" b="1" dirty="0"/>
              <a:t>Techniques used in face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0AAE6-F0A5-4E8D-91C9-0DA8003C7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052" y="1633675"/>
            <a:ext cx="10515600" cy="3803029"/>
          </a:xfrm>
        </p:spPr>
        <p:txBody>
          <a:bodyPr>
            <a:normAutofit/>
          </a:bodyPr>
          <a:lstStyle/>
          <a:p>
            <a:r>
              <a:rPr lang="en-SG" dirty="0"/>
              <a:t>Eigenfaces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SG" dirty="0"/>
              <a:t> Made up of a linear combination of weighted eigenvectors.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SG" dirty="0"/>
              <a:t> Eigenvectors are made up of the covariance matrix of a training image set.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SG" dirty="0"/>
              <a:t> Created from the statistical analysis of many images of faces.</a:t>
            </a:r>
          </a:p>
          <a:p>
            <a:r>
              <a:rPr lang="en-SG" dirty="0"/>
              <a:t>E.g. A person’s face can be made up of 20% from Eigenface 1, 20% from Eigenface 2, 20% from Eigenface 3 and so 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SG" dirty="0"/>
              <a:t>Created by dark and light areas arranged in a certain pattern</a:t>
            </a:r>
          </a:p>
        </p:txBody>
      </p:sp>
    </p:spTree>
    <p:extLst>
      <p:ext uri="{BB962C8B-B14F-4D97-AF65-F5344CB8AC3E}">
        <p14:creationId xmlns:p14="http://schemas.microsoft.com/office/powerpoint/2010/main" val="4213505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899ABD-9808-48A1-A9A2-2937119F47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56" t="16812" r="37120" b="24347"/>
          <a:stretch/>
        </p:blipFill>
        <p:spPr>
          <a:xfrm>
            <a:off x="3233816" y="0"/>
            <a:ext cx="56822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64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464B-AC6D-416B-A051-BA1BD7514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b="1" dirty="0"/>
              <a:t>Libraries used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D9986F-40FE-4DC2-9C1D-7E6A0576F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77887"/>
            <a:ext cx="3283462" cy="40452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D7137F-1C77-44BC-88AF-B94EAA434E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58" t="47681" r="54511" b="31160"/>
          <a:stretch/>
        </p:blipFill>
        <p:spPr>
          <a:xfrm>
            <a:off x="5079886" y="2494721"/>
            <a:ext cx="5980907" cy="270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94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F0B7C-B07B-4423-A31F-1675C3C87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464"/>
            <a:ext cx="10515600" cy="1325563"/>
          </a:xfrm>
        </p:spPr>
        <p:txBody>
          <a:bodyPr/>
          <a:lstStyle/>
          <a:p>
            <a:pPr algn="ctr"/>
            <a:r>
              <a:rPr lang="en-SG" b="1" dirty="0"/>
              <a:t>Problems to be addressed for low-resolution frames &amp;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BA7C0-2963-4AE1-8831-711C56F96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SG" dirty="0"/>
              <a:t>Training images from student’s Facebook accounts and CCTV cameras might have been of low-resolution.</a:t>
            </a:r>
          </a:p>
          <a:p>
            <a:pPr marL="0" indent="0">
              <a:buNone/>
            </a:pPr>
            <a:endParaRPr lang="en-SG" dirty="0"/>
          </a:p>
          <a:p>
            <a:pPr marL="514350" indent="-514350">
              <a:buAutoNum type="arabicPeriod"/>
            </a:pPr>
            <a:endParaRPr lang="en-SG" dirty="0"/>
          </a:p>
          <a:p>
            <a:pPr marL="0" indent="0">
              <a:buNone/>
            </a:pPr>
            <a:r>
              <a:rPr lang="en-SG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9D440E-5535-4039-9086-0421A7E45661}"/>
              </a:ext>
            </a:extLst>
          </p:cNvPr>
          <p:cNvSpPr txBox="1"/>
          <p:nvPr/>
        </p:nvSpPr>
        <p:spPr>
          <a:xfrm>
            <a:off x="881269" y="2849238"/>
            <a:ext cx="104294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2.  Low-resolution camera in the face recognition based attendance system makes face recognition more difficult.</a:t>
            </a:r>
          </a:p>
        </p:txBody>
      </p:sp>
    </p:spTree>
    <p:extLst>
      <p:ext uri="{BB962C8B-B14F-4D97-AF65-F5344CB8AC3E}">
        <p14:creationId xmlns:p14="http://schemas.microsoft.com/office/powerpoint/2010/main" val="3633166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F0B7C-B07B-4423-A31F-1675C3C87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464"/>
            <a:ext cx="10515600" cy="1325563"/>
          </a:xfrm>
        </p:spPr>
        <p:txBody>
          <a:bodyPr/>
          <a:lstStyle/>
          <a:p>
            <a:pPr algn="ctr"/>
            <a:r>
              <a:rPr lang="en-SG" b="1" dirty="0"/>
              <a:t>Solution – Super Resolution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BA7C0-2963-4AE1-8831-711C56F96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25479"/>
          </a:xfrm>
        </p:spPr>
        <p:txBody>
          <a:bodyPr/>
          <a:lstStyle/>
          <a:p>
            <a:r>
              <a:rPr lang="en-SG" dirty="0"/>
              <a:t>Students faces detected by the attendance system are re-constructed to a high resolution image</a:t>
            </a:r>
          </a:p>
          <a:p>
            <a:r>
              <a:rPr lang="en-SG" dirty="0"/>
              <a:t>Improve the face recognition accuracy</a:t>
            </a:r>
          </a:p>
          <a:p>
            <a:pPr marL="0" indent="0">
              <a:buNone/>
            </a:pPr>
            <a:r>
              <a:rPr lang="en-SG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57108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B01C68-C651-468A-82A1-7F3F035590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26" t="12029" r="25000" b="9710"/>
          <a:stretch/>
        </p:blipFill>
        <p:spPr>
          <a:xfrm>
            <a:off x="2017643" y="0"/>
            <a:ext cx="8128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59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4897A35-161A-433C-9D5D-34BE46CD46BC}"/>
              </a:ext>
            </a:extLst>
          </p:cNvPr>
          <p:cNvGrpSpPr/>
          <p:nvPr/>
        </p:nvGrpSpPr>
        <p:grpSpPr>
          <a:xfrm>
            <a:off x="1411355" y="357810"/>
            <a:ext cx="9014792" cy="5406886"/>
            <a:chOff x="2286000" y="357808"/>
            <a:chExt cx="6430617" cy="387626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225064B-42AF-42F3-95AB-8145085B39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744" t="16956" r="25163" b="77972"/>
            <a:stretch/>
          </p:blipFill>
          <p:spPr>
            <a:xfrm>
              <a:off x="2325756" y="357808"/>
              <a:ext cx="6351106" cy="34787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8E9E8DE-4C0D-4170-9A82-9C89C2C28F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500" t="12463" r="24755" b="36087"/>
            <a:stretch/>
          </p:blipFill>
          <p:spPr>
            <a:xfrm>
              <a:off x="2286000" y="705678"/>
              <a:ext cx="6430617" cy="35283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5438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78575-5EAE-420D-93BB-27B44FFF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708"/>
            <a:ext cx="10515600" cy="1115805"/>
          </a:xfrm>
        </p:spPr>
        <p:txBody>
          <a:bodyPr/>
          <a:lstStyle/>
          <a:p>
            <a:pPr algn="ctr"/>
            <a:r>
              <a:rPr lang="en-SG" b="1" dirty="0"/>
              <a:t>Experiment Set Up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A44BB-C444-4F96-89D3-CBA5E1A70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0443"/>
            <a:ext cx="10515600" cy="504907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SG" sz="3000" dirty="0">
                <a:latin typeface="Arial" panose="020B0604020202020204" pitchFamily="34" charset="0"/>
                <a:cs typeface="Arial" panose="020B0604020202020204" pitchFamily="34" charset="0"/>
              </a:rPr>
              <a:t>Objective: To determine the factors such as the eigen distance threshold value, epsilon value and number of training images affect the face recognition accuracy as well as the face recognition speed.</a:t>
            </a:r>
          </a:p>
          <a:p>
            <a:pPr marL="0" indent="0">
              <a:buNone/>
            </a:pPr>
            <a:endParaRPr lang="en-SG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SG" sz="3000" dirty="0">
                <a:latin typeface="Arial" panose="020B0604020202020204" pitchFamily="34" charset="0"/>
                <a:cs typeface="Arial" panose="020B0604020202020204" pitchFamily="34" charset="0"/>
              </a:rPr>
              <a:t>No of identities: 20</a:t>
            </a:r>
          </a:p>
          <a:p>
            <a:pPr marL="0" indent="0">
              <a:buNone/>
            </a:pPr>
            <a:r>
              <a:rPr lang="en-SG" sz="3000" dirty="0">
                <a:latin typeface="Arial" panose="020B0604020202020204" pitchFamily="34" charset="0"/>
                <a:cs typeface="Arial" panose="020B0604020202020204" pitchFamily="34" charset="0"/>
              </a:rPr>
              <a:t>No of training images per identity: 7</a:t>
            </a:r>
          </a:p>
          <a:p>
            <a:pPr marL="0" indent="0">
              <a:buNone/>
            </a:pPr>
            <a:r>
              <a:rPr lang="en-SG" sz="3000" dirty="0">
                <a:latin typeface="Arial" panose="020B0604020202020204" pitchFamily="34" charset="0"/>
                <a:cs typeface="Arial" panose="020B0604020202020204" pitchFamily="34" charset="0"/>
              </a:rPr>
              <a:t>No of testing images per identity: 4</a:t>
            </a:r>
          </a:p>
          <a:p>
            <a:pPr marL="0" indent="0">
              <a:buNone/>
            </a:pPr>
            <a:endParaRPr lang="en-SG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SG" sz="3000" dirty="0">
                <a:latin typeface="Arial" panose="020B0604020202020204" pitchFamily="34" charset="0"/>
                <a:cs typeface="Arial" panose="020B0604020202020204" pitchFamily="34" charset="0"/>
              </a:rPr>
              <a:t>(15 identities are from the Yale Face Database. Remaining 5 identities are from my test subjects.)</a:t>
            </a:r>
          </a:p>
          <a:p>
            <a:pPr marL="0" indent="0">
              <a:buNone/>
            </a:pPr>
            <a:endParaRPr lang="en-SG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SG" sz="3000" dirty="0">
                <a:latin typeface="Arial" panose="020B0604020202020204" pitchFamily="34" charset="0"/>
                <a:cs typeface="Arial" panose="020B0604020202020204" pitchFamily="34" charset="0"/>
              </a:rPr>
              <a:t>Contains images of persons with different expressions, orientations, positions of the face and different lighting conditions.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479751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D8B75-86FB-470D-960C-DF9E6BE88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84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SG" sz="3200" b="1" u="sng" dirty="0"/>
              <a:t>After the experiment is run on all 80 testing images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1503A6-4CD0-48D3-91E3-5113F566DD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0" t="3100" r="-1" b="5722"/>
          <a:stretch/>
        </p:blipFill>
        <p:spPr>
          <a:xfrm>
            <a:off x="975559" y="1232452"/>
            <a:ext cx="10515600" cy="52478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93AF2D-1CAE-41D2-9706-CBEC783D6B50}"/>
              </a:ext>
            </a:extLst>
          </p:cNvPr>
          <p:cNvSpPr txBox="1"/>
          <p:nvPr/>
        </p:nvSpPr>
        <p:spPr>
          <a:xfrm>
            <a:off x="8252927" y="5090562"/>
            <a:ext cx="2729631" cy="6744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Percentage of “UNKNOWN” faces = 0%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3EB6BC3-579F-4AB7-9D6B-9704B565FECC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7525027" y="4385316"/>
            <a:ext cx="727900" cy="1042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3BAE23B-4B88-4522-99E9-AF6DFD7C88CB}"/>
              </a:ext>
            </a:extLst>
          </p:cNvPr>
          <p:cNvSpPr/>
          <p:nvPr/>
        </p:nvSpPr>
        <p:spPr>
          <a:xfrm>
            <a:off x="7375165" y="4177892"/>
            <a:ext cx="246202" cy="20742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95ECD78-B78B-462F-AECD-B61F72DE87CA}"/>
              </a:ext>
            </a:extLst>
          </p:cNvPr>
          <p:cNvSpPr/>
          <p:nvPr/>
        </p:nvSpPr>
        <p:spPr>
          <a:xfrm>
            <a:off x="6561627" y="3825269"/>
            <a:ext cx="363951" cy="19705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2AD298-5865-4572-9611-0AAEF238B935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090633" y="2827347"/>
            <a:ext cx="652969" cy="997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CAAEDBB-4C4D-49E1-B28B-C73B108CE9C4}"/>
              </a:ext>
            </a:extLst>
          </p:cNvPr>
          <p:cNvSpPr txBox="1"/>
          <p:nvPr/>
        </p:nvSpPr>
        <p:spPr>
          <a:xfrm>
            <a:off x="4602718" y="2152915"/>
            <a:ext cx="2975831" cy="6744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Face recognition accuracy = 95%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1B2F124-A563-497D-8952-F9D2AAAAA09A}"/>
              </a:ext>
            </a:extLst>
          </p:cNvPr>
          <p:cNvSpPr/>
          <p:nvPr/>
        </p:nvSpPr>
        <p:spPr>
          <a:xfrm>
            <a:off x="6925577" y="4061527"/>
            <a:ext cx="363951" cy="19705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886771-87FF-4658-BF97-63C6539D9550}"/>
              </a:ext>
            </a:extLst>
          </p:cNvPr>
          <p:cNvCxnSpPr>
            <a:cxnSpLocks/>
            <a:endCxn id="16" idx="3"/>
          </p:cNvCxnSpPr>
          <p:nvPr/>
        </p:nvCxnSpPr>
        <p:spPr>
          <a:xfrm flipV="1">
            <a:off x="5940771" y="4229723"/>
            <a:ext cx="1038106" cy="860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58F130C-0938-408F-90D1-46666D6C50A0}"/>
              </a:ext>
            </a:extLst>
          </p:cNvPr>
          <p:cNvSpPr txBox="1"/>
          <p:nvPr/>
        </p:nvSpPr>
        <p:spPr>
          <a:xfrm>
            <a:off x="4838213" y="5054704"/>
            <a:ext cx="2432373" cy="9634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Average time taken to process an image = 0.91s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3FACEA-050E-40EF-A958-FFB5F253795E}"/>
              </a:ext>
            </a:extLst>
          </p:cNvPr>
          <p:cNvSpPr/>
          <p:nvPr/>
        </p:nvSpPr>
        <p:spPr>
          <a:xfrm>
            <a:off x="9141396" y="3494453"/>
            <a:ext cx="652970" cy="383205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4FC2D9-90C0-43BD-B86E-83A20EE22953}"/>
              </a:ext>
            </a:extLst>
          </p:cNvPr>
          <p:cNvCxnSpPr/>
          <p:nvPr/>
        </p:nvCxnSpPr>
        <p:spPr>
          <a:xfrm>
            <a:off x="8881884" y="2632572"/>
            <a:ext cx="484305" cy="840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9083F73-5570-4586-93F1-12858550B591}"/>
              </a:ext>
            </a:extLst>
          </p:cNvPr>
          <p:cNvSpPr txBox="1"/>
          <p:nvPr/>
        </p:nvSpPr>
        <p:spPr>
          <a:xfrm>
            <a:off x="7739116" y="1671177"/>
            <a:ext cx="1878628" cy="9634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76 out of 80 faces detected correctly</a:t>
            </a:r>
          </a:p>
        </p:txBody>
      </p:sp>
    </p:spTree>
    <p:extLst>
      <p:ext uri="{BB962C8B-B14F-4D97-AF65-F5344CB8AC3E}">
        <p14:creationId xmlns:p14="http://schemas.microsoft.com/office/powerpoint/2010/main" val="1131358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9E4F7-AC00-469C-B758-CE263973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712"/>
            <a:ext cx="10515600" cy="728179"/>
          </a:xfrm>
        </p:spPr>
        <p:txBody>
          <a:bodyPr/>
          <a:lstStyle/>
          <a:p>
            <a:pPr algn="ctr"/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Statement of Problem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E2323-F65D-4608-8A8F-E482DCE55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66"/>
            <a:ext cx="10515600" cy="559766"/>
          </a:xfrm>
        </p:spPr>
        <p:txBody>
          <a:bodyPr/>
          <a:lstStyle/>
          <a:p>
            <a:r>
              <a:rPr lang="en-SG" dirty="0"/>
              <a:t>Attendance plays an important role in our education system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7C37B3-380A-4FE8-A42C-EEE54A0D6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508" y="2017644"/>
            <a:ext cx="7623808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937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D83FE-7F68-49CE-A58B-21F455DFF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551"/>
            <a:ext cx="10515600" cy="853972"/>
          </a:xfrm>
        </p:spPr>
        <p:txBody>
          <a:bodyPr/>
          <a:lstStyle/>
          <a:p>
            <a:pPr algn="ctr"/>
            <a:r>
              <a:rPr lang="en-SG" b="1" u="sng" dirty="0"/>
              <a:t>Experiment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8A4EA-F717-4A06-A7C2-1C4C07B9F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931" y="1043608"/>
            <a:ext cx="10515600" cy="1003853"/>
          </a:xfrm>
        </p:spPr>
        <p:txBody>
          <a:bodyPr/>
          <a:lstStyle/>
          <a:p>
            <a:pPr marL="0" indent="0">
              <a:buNone/>
            </a:pPr>
            <a:r>
              <a:rPr lang="en-SG" dirty="0"/>
              <a:t>Experiment 1:  An increase in the Eigen Distance Threshold value results in the increase in face recognition accuracy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0CBB8F-56EF-49DE-9735-5B2FB5ACBE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63" t="30725" r="30544" b="31449"/>
          <a:stretch/>
        </p:blipFill>
        <p:spPr>
          <a:xfrm>
            <a:off x="2132191" y="2507284"/>
            <a:ext cx="7231878" cy="391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11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D83FE-7F68-49CE-A58B-21F455DFF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b="1" u="sng" dirty="0"/>
              <a:t>Experiment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8A4EA-F717-4A06-A7C2-1C4C07B9F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0504"/>
            <a:ext cx="10515600" cy="4580974"/>
          </a:xfrm>
        </p:spPr>
        <p:txBody>
          <a:bodyPr/>
          <a:lstStyle/>
          <a:p>
            <a:pPr marL="0" indent="0">
              <a:buNone/>
            </a:pPr>
            <a:r>
              <a:rPr lang="en-SG" dirty="0"/>
              <a:t>Experiment 2: Decrease in the Epsilon values increases the face recognition accuracy.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BCC88B-0F95-427C-9511-C659CA6593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94" t="43768" r="26712" b="13623"/>
          <a:stretch/>
        </p:blipFill>
        <p:spPr>
          <a:xfrm>
            <a:off x="1977886" y="2588007"/>
            <a:ext cx="7643192" cy="391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311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D83FE-7F68-49CE-A58B-21F455DFF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b="1" u="sng" dirty="0"/>
              <a:t>Experiment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8A4EA-F717-4A06-A7C2-1C4C07B9F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0504"/>
            <a:ext cx="10515600" cy="4580974"/>
          </a:xfrm>
        </p:spPr>
        <p:txBody>
          <a:bodyPr/>
          <a:lstStyle/>
          <a:p>
            <a:pPr marL="0" indent="0">
              <a:buNone/>
            </a:pPr>
            <a:r>
              <a:rPr lang="en-SG" dirty="0"/>
              <a:t>Experiment 3: Increase in the number of training images for each person increases the face recognition accuracy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75B71F-1D1B-4E85-A903-0EF77B2F64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06" t="32174" r="26223" b="16522"/>
          <a:stretch/>
        </p:blipFill>
        <p:spPr>
          <a:xfrm>
            <a:off x="2454965" y="2512100"/>
            <a:ext cx="6589644" cy="398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11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D83FE-7F68-49CE-A58B-21F455DFF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47" y="63740"/>
            <a:ext cx="10515600" cy="1325563"/>
          </a:xfrm>
        </p:spPr>
        <p:txBody>
          <a:bodyPr/>
          <a:lstStyle/>
          <a:p>
            <a:pPr algn="ctr"/>
            <a:r>
              <a:rPr lang="en-SG" b="1" u="sng" dirty="0"/>
              <a:t>Experiment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8A4EA-F717-4A06-A7C2-1C4C07B9F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2574"/>
            <a:ext cx="10515600" cy="4580974"/>
          </a:xfrm>
        </p:spPr>
        <p:txBody>
          <a:bodyPr/>
          <a:lstStyle/>
          <a:p>
            <a:pPr marL="0" indent="0">
              <a:buNone/>
            </a:pPr>
            <a:r>
              <a:rPr lang="en-SG" dirty="0"/>
              <a:t>Experiment 4: No relationship between the Eigen distance threshold values and the speed of face recognition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E9C3A3-AD86-40C7-B214-35FA87897D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99" t="45797" r="29320" b="9314"/>
          <a:stretch/>
        </p:blipFill>
        <p:spPr>
          <a:xfrm>
            <a:off x="2117036" y="2196549"/>
            <a:ext cx="7364894" cy="433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37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D83FE-7F68-49CE-A58B-21F455DFF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740"/>
            <a:ext cx="10515600" cy="1325563"/>
          </a:xfrm>
        </p:spPr>
        <p:txBody>
          <a:bodyPr/>
          <a:lstStyle/>
          <a:p>
            <a:pPr algn="ctr"/>
            <a:r>
              <a:rPr lang="en-SG" b="1" u="sng" dirty="0"/>
              <a:t>Experiment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8A4EA-F717-4A06-A7C2-1C4C07B9F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9302"/>
            <a:ext cx="10515600" cy="9364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dirty="0"/>
              <a:t>Experiment 5: Increase in the epsilon values increases the face recognition speed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6B7CE1-1D0B-4F49-9806-B2767E803F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94" t="31160" r="27120" b="20258"/>
          <a:stretch/>
        </p:blipFill>
        <p:spPr>
          <a:xfrm>
            <a:off x="2343977" y="2325757"/>
            <a:ext cx="7066723" cy="416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207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D83FE-7F68-49CE-A58B-21F455DFF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740"/>
            <a:ext cx="10515600" cy="1325563"/>
          </a:xfrm>
        </p:spPr>
        <p:txBody>
          <a:bodyPr/>
          <a:lstStyle/>
          <a:p>
            <a:pPr algn="ctr"/>
            <a:r>
              <a:rPr lang="en-SG" b="1" u="sng" dirty="0"/>
              <a:t>Experiment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8A4EA-F717-4A06-A7C2-1C4C07B9F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9972"/>
            <a:ext cx="10515600" cy="9364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dirty="0"/>
              <a:t>Experiment 6: Increase in the number of training images decreases the face recognition speed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69432F-B4FE-49B6-A86C-462C70FF3F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88" t="33624" r="28506" b="13913"/>
          <a:stretch/>
        </p:blipFill>
        <p:spPr>
          <a:xfrm>
            <a:off x="2932042" y="2107096"/>
            <a:ext cx="6539949" cy="44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798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E1669-ECAC-49B9-94B2-797A32E19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b="1" u="sng" dirty="0"/>
              <a:t>Optimal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05DE8-E49D-4786-B34E-C9527184F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SG" dirty="0"/>
              <a:t>Eigen distance threshold value = 6000</a:t>
            </a:r>
          </a:p>
          <a:p>
            <a:r>
              <a:rPr lang="en-SG" dirty="0"/>
              <a:t>Epsilon value = 0.01</a:t>
            </a:r>
          </a:p>
          <a:p>
            <a:r>
              <a:rPr lang="en-SG" dirty="0"/>
              <a:t>Number of training images = 6</a:t>
            </a:r>
          </a:p>
          <a:p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69508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40E1C-B600-448E-9407-650258D3F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b="1" u="sng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7EFEF-8D28-4D18-AB73-62B19EE91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2573198"/>
          </a:xfrm>
        </p:spPr>
        <p:txBody>
          <a:bodyPr>
            <a:normAutofit/>
          </a:bodyPr>
          <a:lstStyle/>
          <a:p>
            <a:r>
              <a:rPr lang="en-SG" dirty="0"/>
              <a:t>Useful, efficient and convenient</a:t>
            </a:r>
          </a:p>
          <a:p>
            <a:r>
              <a:rPr lang="en-SG" dirty="0"/>
              <a:t>Frees up teacher’s time to conduct lessons.</a:t>
            </a:r>
          </a:p>
          <a:p>
            <a:r>
              <a:rPr lang="en-SG" dirty="0"/>
              <a:t>Saves time as up to five students can take their attendance at a time.</a:t>
            </a:r>
          </a:p>
          <a:p>
            <a:r>
              <a:rPr lang="en-SG" dirty="0"/>
              <a:t>Prevents errors </a:t>
            </a:r>
          </a:p>
          <a:p>
            <a:r>
              <a:rPr lang="en-SG" dirty="0"/>
              <a:t>Students are not able to sign the attendance of another student.</a:t>
            </a:r>
          </a:p>
          <a:p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24565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25E31-C41F-4466-A675-52679A591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b="1" u="sng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E7A5D-CEEA-4AB0-A048-21E8C0EE5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775834"/>
          </a:xfrm>
        </p:spPr>
        <p:txBody>
          <a:bodyPr>
            <a:normAutofit/>
          </a:bodyPr>
          <a:lstStyle/>
          <a:p>
            <a:r>
              <a:rPr lang="en-SG" dirty="0"/>
              <a:t>Further enhance to cater to the needs of new students who join the class</a:t>
            </a:r>
          </a:p>
          <a:p>
            <a:r>
              <a:rPr lang="en-SG" dirty="0"/>
              <a:t>Increase speed of face recognition when there are a large number of training images</a:t>
            </a:r>
          </a:p>
          <a:p>
            <a:r>
              <a:rPr lang="en-SG" dirty="0"/>
              <a:t>Mobile application used as a face recognition based attendance system</a:t>
            </a:r>
          </a:p>
          <a:p>
            <a:r>
              <a:rPr lang="en-SG" dirty="0"/>
              <a:t>Further enhance to enable the teachers to monitor students attention in class 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403295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84A6D0-9105-409E-8B05-AFB0DCF23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06" y="566530"/>
            <a:ext cx="11668387" cy="572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768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83CA5-5D5B-4F76-9DD7-8DAD7317A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7991"/>
            <a:ext cx="10515600" cy="5848972"/>
          </a:xfrm>
        </p:spPr>
        <p:txBody>
          <a:bodyPr/>
          <a:lstStyle/>
          <a:p>
            <a:r>
              <a:rPr lang="en-SG" dirty="0"/>
              <a:t>Traditional methods of attendance taking: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SG" dirty="0"/>
              <a:t> Pass the attendance sheet around</a:t>
            </a:r>
          </a:p>
          <a:p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DAD89-1471-4846-A2D5-800099B98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381" y="1580321"/>
            <a:ext cx="4396235" cy="475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130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4921E-1670-431F-B279-292469A11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3984"/>
            <a:ext cx="10515600" cy="58640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SG" dirty="0"/>
              <a:t>Call out names of the students individually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99FA7B-4133-4892-A530-C145FCF0F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229" y="1321904"/>
            <a:ext cx="7448305" cy="496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75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B268D-BE23-40B5-B924-F45E51E29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026"/>
            <a:ext cx="10515600" cy="1325563"/>
          </a:xfrm>
        </p:spPr>
        <p:txBody>
          <a:bodyPr/>
          <a:lstStyle/>
          <a:p>
            <a:pPr algn="ctr"/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Problems which might arise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B96F6-E6E1-41D2-BEBC-754FD3255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991" y="1348547"/>
            <a:ext cx="10515600" cy="109647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SG" dirty="0"/>
              <a:t>Consume a lot of time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SG" dirty="0"/>
              <a:t>Prone to errors</a:t>
            </a:r>
          </a:p>
          <a:p>
            <a:pPr>
              <a:buFont typeface="Wingdings" panose="05000000000000000000" pitchFamily="2" charset="2"/>
              <a:buChar char="Ø"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10629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6C225-3230-4683-89F0-DDD06C900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b="1" dirty="0"/>
              <a:t>Project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D7FF9-3CC2-46E6-8775-540298CCB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20818"/>
          </a:xfrm>
        </p:spPr>
        <p:txBody>
          <a:bodyPr>
            <a:normAutofit/>
          </a:bodyPr>
          <a:lstStyle/>
          <a:p>
            <a:r>
              <a:rPr lang="en-SG" dirty="0"/>
              <a:t>Take the attendance of students in the classroom</a:t>
            </a:r>
          </a:p>
          <a:p>
            <a:r>
              <a:rPr lang="en-SG" dirty="0"/>
              <a:t>Camera is placed at the entrance </a:t>
            </a:r>
          </a:p>
          <a:p>
            <a:r>
              <a:rPr lang="en-SG" dirty="0"/>
              <a:t>Can choose to register attendance individually or as a group of up to five students</a:t>
            </a:r>
          </a:p>
          <a:p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41311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C2A6E-BE84-4AFF-B106-19A0298E7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44" y="0"/>
            <a:ext cx="11675164" cy="1325563"/>
          </a:xfrm>
        </p:spPr>
        <p:txBody>
          <a:bodyPr/>
          <a:lstStyle/>
          <a:p>
            <a:r>
              <a:rPr lang="en-SG" b="1" dirty="0"/>
              <a:t>Methods which students can take their attendance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4D684-895E-4EF5-94D4-CCCB2A0A5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861" y="1015621"/>
            <a:ext cx="11897139" cy="470798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SG" dirty="0"/>
              <a:t>Students take their attendance individually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A92A39-277C-4A73-8F55-3FDA83CF92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" r="30299" b="5797"/>
          <a:stretch/>
        </p:blipFill>
        <p:spPr>
          <a:xfrm>
            <a:off x="616225" y="1401418"/>
            <a:ext cx="7046845" cy="542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659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AF718-5E45-4D36-8644-83C12B293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96" y="95350"/>
            <a:ext cx="11353800" cy="848868"/>
          </a:xfrm>
        </p:spPr>
        <p:txBody>
          <a:bodyPr/>
          <a:lstStyle/>
          <a:p>
            <a:r>
              <a:rPr lang="en-SG" b="1" dirty="0"/>
              <a:t>Methods which students can take their attendance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A7F3B-7E69-481F-B629-87EB104ED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670" y="944218"/>
            <a:ext cx="10515600" cy="51125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SG" dirty="0"/>
              <a:t>Students take their attendance as a group 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F78B5A-1C0C-459D-B7FC-6EC1461460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4" r="30462" b="5362"/>
          <a:stretch/>
        </p:blipFill>
        <p:spPr>
          <a:xfrm>
            <a:off x="629479" y="1338607"/>
            <a:ext cx="7083286" cy="548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7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2067</TotalTime>
  <Words>959</Words>
  <Application>Microsoft Office PowerPoint</Application>
  <PresentationFormat>Widescreen</PresentationFormat>
  <Paragraphs>127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Times New Roman</vt:lpstr>
      <vt:lpstr>Wingdings</vt:lpstr>
      <vt:lpstr>Office Theme</vt:lpstr>
      <vt:lpstr>Face Recognition Based Attendance System</vt:lpstr>
      <vt:lpstr>Face recognition Systems</vt:lpstr>
      <vt:lpstr>Statement of Problem</vt:lpstr>
      <vt:lpstr>PowerPoint Presentation</vt:lpstr>
      <vt:lpstr>PowerPoint Presentation</vt:lpstr>
      <vt:lpstr>Problems which might arise</vt:lpstr>
      <vt:lpstr>Project Objective</vt:lpstr>
      <vt:lpstr>Methods which students can take their attendance</vt:lpstr>
      <vt:lpstr>Methods which students can take their attendance</vt:lpstr>
      <vt:lpstr>Face recognition based attendance system</vt:lpstr>
      <vt:lpstr>Face recognition based attendance system</vt:lpstr>
      <vt:lpstr>PowerPoint Presentation</vt:lpstr>
      <vt:lpstr>Export Attendance Records into an excel sheet</vt:lpstr>
      <vt:lpstr>Exception - UNKNOWN face detected</vt:lpstr>
      <vt:lpstr>Methods to obtain training face images of students</vt:lpstr>
      <vt:lpstr>Methods to obtain training face images of students</vt:lpstr>
      <vt:lpstr>PowerPoint Presentation</vt:lpstr>
      <vt:lpstr>Methods to obtain training face images of students</vt:lpstr>
      <vt:lpstr>PowerPoint Presentation</vt:lpstr>
      <vt:lpstr>PowerPoint Presentation</vt:lpstr>
      <vt:lpstr>Techniques used in face recognition</vt:lpstr>
      <vt:lpstr>PowerPoint Presentation</vt:lpstr>
      <vt:lpstr>Libraries used</vt:lpstr>
      <vt:lpstr>Problems to be addressed for low-resolution frames &amp; images</vt:lpstr>
      <vt:lpstr>Solution – Super Resolution </vt:lpstr>
      <vt:lpstr>PowerPoint Presentation</vt:lpstr>
      <vt:lpstr>PowerPoint Presentation</vt:lpstr>
      <vt:lpstr>Experiment Set Up</vt:lpstr>
      <vt:lpstr>After the experiment is run on all 80 testing images</vt:lpstr>
      <vt:lpstr>Experiment Results</vt:lpstr>
      <vt:lpstr>Experiment Results</vt:lpstr>
      <vt:lpstr>Experiment Results</vt:lpstr>
      <vt:lpstr>Experiment Results</vt:lpstr>
      <vt:lpstr>Experiment Results</vt:lpstr>
      <vt:lpstr>Experiment Results</vt:lpstr>
      <vt:lpstr>Optimal settings</vt:lpstr>
      <vt:lpstr>Conclusion</vt:lpstr>
      <vt:lpstr>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mok wen jun</dc:creator>
  <cp:lastModifiedBy>mok wen jun</cp:lastModifiedBy>
  <cp:revision>483</cp:revision>
  <dcterms:created xsi:type="dcterms:W3CDTF">2018-11-20T05:09:22Z</dcterms:created>
  <dcterms:modified xsi:type="dcterms:W3CDTF">2018-11-30T01:17:02Z</dcterms:modified>
</cp:coreProperties>
</file>